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Mehta Family Portfolio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Boardroom Review | As of 29 January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Portfolio Snapshot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 lvl="1"/>
            <a:r>
              <a:t>Total Portfolio Value: ₹125.7 Cr</a:t>
            </a:r>
          </a:p>
          <a:p>
            <a:pPr lvl="1"/>
            <a:r>
              <a:t>Total Invested: ₹84.6 Cr</a:t>
            </a:r>
          </a:p>
          <a:p>
            <a:pPr lvl="1"/>
            <a:r>
              <a:t>Total Gains: ₹43.9 Cr</a:t>
            </a:r>
          </a:p>
          <a:p>
            <a:pPr lvl="1"/>
            <a:r>
              <a:t>Overall Return (XIRR): 14.2%</a:t>
            </a:r>
          </a:p>
          <a:p>
            <a:pPr lvl="1"/>
            <a:r>
              <a:t>Benchmark Return: 13.45%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Asset Allocation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 lvl="1"/>
            <a:r>
              <a:t>Real Estate: 36.9% (-4.1%)</a:t>
            </a:r>
          </a:p>
          <a:p>
            <a:pPr lvl="1"/>
            <a:r>
              <a:t>Venture: 31.9% (44.4%)</a:t>
            </a:r>
          </a:p>
          <a:p>
            <a:pPr lvl="1"/>
            <a:r>
              <a:t>Listed Equity: 15.7% (13.9%)</a:t>
            </a:r>
          </a:p>
          <a:p>
            <a:pPr lvl="1"/>
            <a:r>
              <a:t>AIFs: 12.0% (7.9%)</a:t>
            </a:r>
          </a:p>
          <a:p>
            <a:pPr lvl="1"/>
            <a:r>
              <a:t>Debt: 1.7% (5.1%)</a:t>
            </a:r>
          </a:p>
          <a:p>
            <a:pPr lvl="1"/>
            <a:r>
              <a:t>Gold &amp; Others: ~2%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Strengths (Green Shoots)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 lvl="1"/>
            <a:r>
              <a:t>Venture Portfolio delivering 44% IRR</a:t>
            </a:r>
          </a:p>
          <a:p>
            <a:pPr lvl="1"/>
            <a:r>
              <a:t>₹5 Cr invested → ₹40 Cr current value (Series A)</a:t>
            </a:r>
          </a:p>
          <a:p>
            <a:pPr lvl="1"/>
            <a:r>
              <a:t>Standout: Captain Fresh, Zetwerk, Razorpay, Swiggy</a:t>
            </a:r>
          </a:p>
          <a:p>
            <a:pPr lvl="1"/>
            <a:r>
              <a:t>Sovereign Gold Bonds delivering 33% returns</a:t>
            </a:r>
          </a:p>
          <a:p>
            <a:pPr lvl="1"/>
            <a:r>
              <a:t>Select equity multibaggers: CDSL, Gabriel India, Royal Orchid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Red Flags – Areas of Concern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 lvl="1"/>
            <a:r>
              <a:t>80%+ concentration in illiquid assets</a:t>
            </a:r>
          </a:p>
          <a:p>
            <a:pPr lvl="1"/>
            <a:r>
              <a:t>Real Estate underperforming benchmark</a:t>
            </a:r>
          </a:p>
          <a:p>
            <a:pPr lvl="1"/>
            <a:r>
              <a:t>Prime Business Park: -32.6% (₹7.3 Cr erosion)</a:t>
            </a:r>
          </a:p>
          <a:p>
            <a:pPr lvl="1"/>
            <a:r>
              <a:t>50+ listed equity positions</a:t>
            </a:r>
          </a:p>
          <a:p>
            <a:pPr lvl="1"/>
            <a:r>
              <a:t>Debt allocation very low (1.7%)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Strategic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 lvl="1"/>
            <a:r>
              <a:t>Rebalance Real Estate toward 25–28%</a:t>
            </a:r>
          </a:p>
          <a:p>
            <a:pPr lvl="1"/>
            <a:r>
              <a:t>Increase Debt allocation to 8–12%</a:t>
            </a:r>
          </a:p>
          <a:p>
            <a:pPr lvl="1"/>
            <a:r>
              <a:t>Consolidate equities to 15–20 high conviction holdings</a:t>
            </a:r>
          </a:p>
          <a:p>
            <a:pPr lvl="1"/>
            <a:r>
              <a:t>Create ₹8–12 Cr liquidity buffer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12-Month Action 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 lvl="1"/>
            <a:r>
              <a:t>Q1–Q2: Equity consolidation &amp; liquidity build</a:t>
            </a:r>
          </a:p>
          <a:p>
            <a:pPr lvl="1"/>
            <a:r>
              <a:t>Q2–Q3: Evaluate Real Estate monetisation options</a:t>
            </a:r>
          </a:p>
          <a:p>
            <a:pPr lvl="1"/>
            <a:r>
              <a:t>Q3–Q4: Rebalance Debt allocation</a:t>
            </a:r>
          </a:p>
          <a:p>
            <a:pPr lvl="1"/>
            <a:r>
              <a:t>Quarterly portfolio reviews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